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Questrial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Questrial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55" name="Shape 5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Shape 56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57" name="Shape 5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0" name="Shape 60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4" name="Shape 64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65" name="Shape 6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68" name="Shape 6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71" name="Shape 71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93" name="Shap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 txBox="1"/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4738744" y="1516828"/>
            <a:ext cx="2133599" cy="7509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Shape 98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5303519" y="5719966"/>
            <a:ext cx="28315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01" name="Shape 101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7960" lvl="1" marL="64008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1732" lvl="2" marL="914400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8495" lvl="3" marL="112471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987" lvl="5" marL="1517904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5955" lvl="6" marL="171907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3923" lvl="7" marL="192024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1891" lvl="8" marL="2121408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87960" lvl="1" marL="64008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1732" lvl="2" marL="914400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8495" lvl="3" marL="112471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987" lvl="5" marL="1517904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5955" lvl="6" marL="171907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3923" lvl="7" marL="192024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1891" lvl="8" marL="2121408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hape 140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41" name="Shape 14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Shape 142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43" name="Shape 14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5" name="Shape 14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6" name="Shape 146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47" name="Shape 14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50" name="Shape 150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51" name="Shape 15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54" name="Shape 15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157" name="Shape 157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79" name="Shape 17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1" name="Shape 181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83" name="Shape 183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8683" lvl="5" marL="1517904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6652" lvl="6" marL="1719072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4619" lvl="7" marL="192024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2587" lvl="8" marL="2121408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5" name="Shape 185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28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Shape 190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91" name="Shape 19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Shape 192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93" name="Shape 19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5" name="Shape 19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6" name="Shape 196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97" name="Shape 19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200" name="Shape 200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01" name="Shape 20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204" name="Shape 20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07" name="Shape 207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29" name="Shape 22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3" name="Shape 233"/>
          <p:cNvSpPr txBox="1"/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28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4" name="Shape 234"/>
          <p:cNvSpPr/>
          <p:nvPr>
            <p:ph idx="2" type="pic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567354" y="0"/>
            <a:ext cx="10458653" cy="7117070"/>
            <a:chOff x="-644958" y="0"/>
            <a:chExt cx="10458653" cy="7117070"/>
          </a:xfrm>
        </p:grpSpPr>
        <p:grpSp>
          <p:nvGrpSpPr>
            <p:cNvPr id="7" name="Shape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Shape 8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9" name="Shape 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2" name="Shape 12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7" name="Shape 1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20" name="Shape 2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3" name="Shape 23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>
            <a:off x="457200" y="333487"/>
            <a:ext cx="8229600" cy="618564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561242" y="-21511"/>
            <a:ext cx="3679116" cy="699243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b="0" i="0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gif"/><Relationship Id="rId4" Type="http://schemas.openxmlformats.org/officeDocument/2006/relationships/image" Target="../media/image05.jpg"/><Relationship Id="rId5" Type="http://schemas.openxmlformats.org/officeDocument/2006/relationships/image" Target="../media/image0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gif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-US" sz="324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Geographer’s Eye</a:t>
            </a:r>
          </a:p>
        </p:txBody>
      </p:sp>
      <p:sp>
        <p:nvSpPr>
          <p:cNvPr id="256" name="Shape 256"/>
          <p:cNvSpPr txBox="1"/>
          <p:nvPr>
            <p:ph idx="1" type="subTitle"/>
          </p:nvPr>
        </p:nvSpPr>
        <p:spPr>
          <a:xfrm>
            <a:off x="4733364" y="4421080"/>
            <a:ext cx="3309803" cy="159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rPr>
              <a:t>Unit 1 Lesson 2</a:t>
            </a:r>
          </a:p>
          <a:p>
            <a:pPr indent="0" lvl="0" marL="0" marR="0" rtl="0" algn="ctr">
              <a:spcBef>
                <a:spcPts val="5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rPr>
              <a:t>Latitude &amp; Longitude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609599"/>
            <a:ext cx="5029199" cy="464820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5029200" y="20782"/>
            <a:ext cx="2766509" cy="7228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Essential ?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838200"/>
            <a:ext cx="8229600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How do you use latitude and longitude to read  map?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266575"/>
            <a:ext cx="4981574" cy="5189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609600" y="457200"/>
            <a:ext cx="8534399" cy="953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-US" sz="35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Map Items – Student Interactive Map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533400" y="1600200"/>
            <a:ext cx="2975099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Tokyo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Phnom Penh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Singapore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Mumbai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St. Petersburg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Berlin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Paris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Khartoum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Lagos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Cape Town</a:t>
            </a:r>
          </a:p>
          <a:p>
            <a:pPr indent="0" lvl="0" marL="0" marR="0" rtl="0" algn="l">
              <a:spcBef>
                <a:spcPts val="480"/>
              </a:spcBef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4250" y="3258425"/>
            <a:ext cx="43434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3344925" y="1600200"/>
            <a:ext cx="3490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79400" lvl="0" marL="342900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en-US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Bogota</a:t>
            </a:r>
          </a:p>
          <a:p>
            <a:pPr indent="-279400" lvl="0" marL="342900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en-US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Tijuana</a:t>
            </a:r>
          </a:p>
          <a:p>
            <a:pPr indent="-279400" lvl="0" marL="342900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en-US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Vancouver</a:t>
            </a:r>
          </a:p>
          <a:p>
            <a:pPr indent="-279400" lvl="0" marL="342900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en-US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Houston</a:t>
            </a:r>
          </a:p>
          <a:p>
            <a:pPr indent="-279400" lvl="0" marL="342900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en-US" sz="24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New York City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876800" y="0"/>
            <a:ext cx="3147510" cy="7228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Vocabulary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5105400" y="838200"/>
            <a:ext cx="35813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7520"/>
              <a:buFont typeface="Noto Sans Symbols"/>
              <a:buChar char="○"/>
            </a:pPr>
            <a:r>
              <a:rPr b="1" i="0" lang="en-US" sz="204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Map – flat representation of Earth, or a portion of it.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77520"/>
              <a:buFont typeface="Noto Sans Symbols"/>
              <a:buChar char="○"/>
            </a:pPr>
            <a:r>
              <a:rPr b="1" i="0" lang="en-US" sz="204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Latitude – imaginary horizontal lines, running East &amp; West, parallel to the equator, and measuring North &amp; South of equator.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77520"/>
              <a:buFont typeface="Noto Sans Symbols"/>
              <a:buChar char="○"/>
            </a:pPr>
            <a:r>
              <a:rPr b="1" i="0" lang="en-US" sz="204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Longitude – imaginary vertical lines, running North &amp; South, measuring distances East &amp; West of the Prime Meridian.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08"/>
              </a:spcBef>
              <a:buClr>
                <a:schemeClr val="accent1"/>
              </a:buClr>
              <a:buSzPct val="77520"/>
              <a:buFont typeface="Noto Sans Symbols"/>
              <a:buChar char="○"/>
            </a:pPr>
            <a:r>
              <a:rPr b="1" i="0" lang="en-US" sz="204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Hemisphere – half a sphere or object.</a:t>
            </a:r>
          </a:p>
        </p:txBody>
      </p:sp>
      <p:pic>
        <p:nvPicPr>
          <p:cNvPr id="279" name="Shape 27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953001" cy="378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600294"/>
            <a:ext cx="4953000" cy="32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4648200" y="0"/>
            <a:ext cx="37338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-US" sz="279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Vocab. Continued</a:t>
            </a:r>
          </a:p>
        </p:txBody>
      </p:sp>
      <p:pic>
        <p:nvPicPr>
          <p:cNvPr id="286" name="Shape 28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2743" y="702399"/>
            <a:ext cx="5378700" cy="26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210" y="4964692"/>
            <a:ext cx="3831600" cy="18933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110000">
              <a:srgbClr val="000000">
                <a:alpha val="29803"/>
              </a:srgbClr>
            </a:outerShdw>
          </a:effectLst>
        </p:spPr>
      </p:pic>
      <p:pic>
        <p:nvPicPr>
          <p:cNvPr id="288" name="Shape 2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7791" y="3226303"/>
            <a:ext cx="5268600" cy="26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>
            <p:ph idx="1" type="body"/>
          </p:nvPr>
        </p:nvSpPr>
        <p:spPr>
          <a:xfrm>
            <a:off x="418762" y="457200"/>
            <a:ext cx="3419855" cy="472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Equator – measurement of 0* N/S, where the sun hits the Earth most directly.</a:t>
            </a:r>
          </a:p>
          <a:p>
            <a:pPr indent="-2794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Tropic of Cancer/Capricorn – where colder air descends back to Earth</a:t>
            </a:r>
          </a:p>
          <a:p>
            <a:pPr indent="-284480" lvl="1" marL="64008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Cancer – 23* N</a:t>
            </a:r>
          </a:p>
          <a:p>
            <a:pPr indent="-284480" lvl="1" marL="64008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Capricorn – 23* S</a:t>
            </a:r>
          </a:p>
          <a:p>
            <a:pPr indent="-2794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North/South Pole – farthest away from equator</a:t>
            </a:r>
          </a:p>
          <a:p>
            <a:pPr indent="-284480" lvl="1" marL="64008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North pole – 90* N</a:t>
            </a:r>
          </a:p>
          <a:p>
            <a:pPr indent="-284480" lvl="1" marL="64008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South pole – 90* S</a:t>
            </a:r>
          </a:p>
          <a:p>
            <a:pPr indent="-2794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Prime Meridian – 0* E/W</a:t>
            </a:r>
          </a:p>
          <a:p>
            <a:pPr indent="-279400" lvl="0" marL="34290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6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International Date Line – the opposite side of Earth from the Prime Meridian, measures at 180* E/W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648200" y="0"/>
            <a:ext cx="3699959" cy="7228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What is this???</a:t>
            </a:r>
          </a:p>
        </p:txBody>
      </p:sp>
      <p:pic>
        <p:nvPicPr>
          <p:cNvPr id="295" name="Shape 29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727" l="2650" r="3716" t="12273"/>
          <a:stretch/>
        </p:blipFill>
        <p:spPr>
          <a:xfrm>
            <a:off x="762000" y="457200"/>
            <a:ext cx="3671453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>
            <p:ph idx="2" type="body"/>
          </p:nvPr>
        </p:nvSpPr>
        <p:spPr>
          <a:xfrm>
            <a:off x="5095494" y="1828800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Where have you seen something like this before?</a:t>
            </a:r>
          </a:p>
          <a:p>
            <a:pPr indent="-279400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Why would this graphic be helpful?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996" y="3814330"/>
            <a:ext cx="4681500" cy="26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5257800" y="0"/>
            <a:ext cx="2133599" cy="64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Practice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762000" y="381000"/>
            <a:ext cx="3419855" cy="1801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Working in pairs, Complete IR-5 using an Atlas or Map from textbook</a:t>
            </a:r>
          </a:p>
        </p:txBody>
      </p:sp>
      <p:sp>
        <p:nvSpPr>
          <p:cNvPr id="304" name="Shape 304"/>
          <p:cNvSpPr txBox="1"/>
          <p:nvPr>
            <p:ph idx="2" type="body"/>
          </p:nvPr>
        </p:nvSpPr>
        <p:spPr>
          <a:xfrm>
            <a:off x="5257800" y="525675"/>
            <a:ext cx="3420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690"/>
              <a:buFont typeface="Noto Sans Symbols"/>
              <a:buChar char="○"/>
            </a:pPr>
            <a:r>
              <a:rPr b="0" i="0" lang="en-US" sz="222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Answers ?’s as a Class Discussion after IR-5 complete</a:t>
            </a:r>
          </a:p>
          <a:p>
            <a:pPr indent="-457200" lvl="1" marL="9144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77330"/>
              <a:buFont typeface="Questrial"/>
              <a:buAutoNum type="arabicParenR"/>
            </a:pPr>
            <a:r>
              <a:rPr b="0" i="0" lang="en-US" sz="2035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patterns were evident about the spatial relationships between these cities?</a:t>
            </a:r>
          </a:p>
          <a:p>
            <a:pPr indent="-457200" lvl="1" marL="9144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77330"/>
              <a:buFont typeface="Questrial"/>
              <a:buAutoNum type="arabicParenR"/>
            </a:pPr>
            <a:r>
              <a:rPr b="0" i="0" lang="en-US" sz="2035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do most of these cities share in common about their physical location?</a:t>
            </a:r>
          </a:p>
          <a:p>
            <a:pPr indent="-457200" lvl="1" marL="914400" marR="0" rtl="0" algn="l">
              <a:lnSpc>
                <a:spcPct val="80000"/>
              </a:lnSpc>
              <a:spcBef>
                <a:spcPts val="407"/>
              </a:spcBef>
              <a:buClr>
                <a:schemeClr val="accent1"/>
              </a:buClr>
              <a:buSzPct val="77330"/>
              <a:buFont typeface="Questrial"/>
              <a:buAutoNum type="arabicParenR"/>
            </a:pPr>
            <a:r>
              <a:rPr b="0" i="0" lang="en-US" sz="2035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words could be used to name the physical location that the cities share in common?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2932" l="0" r="0" t="0"/>
          <a:stretch/>
        </p:blipFill>
        <p:spPr>
          <a:xfrm>
            <a:off x="1600200" y="1863435"/>
            <a:ext cx="3429000" cy="464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724400" y="6926"/>
            <a:ext cx="3299909" cy="7228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Work Time ☺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1828800" y="838200"/>
            <a:ext cx="5663183" cy="1191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Complete IR-6</a:t>
            </a:r>
          </a:p>
          <a:p>
            <a:pPr indent="-284480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Using reading from IR-7</a:t>
            </a:r>
          </a:p>
        </p:txBody>
      </p:sp>
      <p:pic>
        <p:nvPicPr>
          <p:cNvPr id="312" name="Shape 3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275" y="1755534"/>
            <a:ext cx="3300000" cy="4647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11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