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991600" y="3047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2"/>
              </a:buClr>
              <a:buFont typeface="Noto Sans Symbols"/>
              <a:buNone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spcBef>
                <a:spcPts val="360"/>
              </a:spcBef>
              <a:buClr>
                <a:schemeClr val="accent5"/>
              </a:buClr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6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B75640"/>
              </a:buClr>
              <a:buFont typeface="Georgia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7A6B62"/>
              </a:buClr>
              <a:buFont typeface="Georgia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spcBef>
                <a:spcPts val="280"/>
              </a:spcBef>
              <a:buClr>
                <a:srgbClr val="B29D00"/>
              </a:buClr>
              <a:buFont typeface="Georgia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29" name="Shape 29"/>
          <p:cNvCxnSpPr/>
          <p:nvPr/>
        </p:nvCxnSpPr>
        <p:spPr>
          <a:xfrm>
            <a:off x="155447" y="2420111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34" name="Shape 34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accent1"/>
              </a:buClr>
              <a:buFont typeface="Georgia"/>
              <a:buNone/>
              <a:defRPr b="0" i="0" sz="4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bg>
      <p:bgPr>
        <a:solidFill>
          <a:schemeClr val="l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2269236" y="-443483"/>
            <a:ext cx="4599431" cy="853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bg>
      <p:bgPr>
        <a:solidFill>
          <a:schemeClr val="l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7010400" y="0"/>
            <a:ext cx="21335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Shape 150"/>
          <p:cNvCxnSpPr/>
          <p:nvPr/>
        </p:nvCxnSpPr>
        <p:spPr>
          <a:xfrm rot="5400000">
            <a:off x="4021835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51" name="Shape 151"/>
          <p:cNvSpPr/>
          <p:nvPr/>
        </p:nvSpPr>
        <p:spPr>
          <a:xfrm>
            <a:off x="6839711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6915911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 rot="5400000">
            <a:off x="670716" y="-61117"/>
            <a:ext cx="5821365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7" name="Shape 157"/>
          <p:cNvSpPr txBox="1"/>
          <p:nvPr>
            <p:ph type="title"/>
          </p:nvPr>
        </p:nvSpPr>
        <p:spPr>
          <a:xfrm rot="5400000">
            <a:off x="5189537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4361687" y="1026371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bg>
      <p:bgPr>
        <a:solidFill>
          <a:schemeClr val="lt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5791200" y="6409944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cxnSp>
        <p:nvCxnSpPr>
          <p:cNvPr id="46" name="Shape 46"/>
          <p:cNvCxnSpPr/>
          <p:nvPr/>
        </p:nvCxnSpPr>
        <p:spPr>
          <a:xfrm flipH="1" rot="10800000">
            <a:off x="4563080" y="1575652"/>
            <a:ext cx="8920" cy="481955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7" name="Shape 47"/>
          <p:cNvSpPr txBox="1"/>
          <p:nvPr>
            <p:ph idx="1" type="body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382" lvl="0" marL="274320" marR="0" rtl="0" algn="l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00600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382" lvl="0" marL="274320" marR="0" rtl="0" algn="l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52400" y="2286000"/>
            <a:ext cx="8833103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55447" y="142352"/>
            <a:ext cx="8833103" cy="2139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280"/>
              </a:spcBef>
              <a:buClr>
                <a:schemeClr val="accent5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Shape 57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61" name="Shape 61"/>
          <p:cNvCxnSpPr/>
          <p:nvPr/>
        </p:nvCxnSpPr>
        <p:spPr>
          <a:xfrm>
            <a:off x="152400" y="2438400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Georgia"/>
              <a:buNone/>
              <a:defRPr b="0" i="0" sz="4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bg>
      <p:bgPr>
        <a:solidFill>
          <a:schemeClr val="l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 rot="10800000">
            <a:off x="4572000" y="2200274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8" name="Shape 68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52400" y="1371600"/>
            <a:ext cx="8833103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45922" y="6391655"/>
            <a:ext cx="8833103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  <a:effectLst>
            <a:outerShdw blurRad="50799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1" i="0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791330" y="1524000"/>
            <a:ext cx="4041774" cy="731519"/>
          </a:xfrm>
          <a:prstGeom prst="rect">
            <a:avLst/>
          </a:prstGeom>
          <a:noFill/>
          <a:ln>
            <a:noFill/>
          </a:ln>
          <a:effectLst>
            <a:outerShdw blurRad="50799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1" i="0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04800" y="6409944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78" name="Shape 78"/>
          <p:cNvCxnSpPr/>
          <p:nvPr/>
        </p:nvCxnSpPr>
        <p:spPr>
          <a:xfrm>
            <a:off x="152400" y="1280159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9" name="Shape 79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Shape 80"/>
          <p:cNvSpPr txBox="1"/>
          <p:nvPr>
            <p:ph idx="3" type="body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4" type="body"/>
          </p:nvPr>
        </p:nvSpPr>
        <p:spPr>
          <a:xfrm>
            <a:off x="4800600" y="2471383"/>
            <a:ext cx="4038599" cy="38221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2" name="Shape 82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4343400" y="104241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4343400" y="103602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152400" y="158495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152400" y="152400"/>
            <a:ext cx="8833103" cy="304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FFFF"/>
              </a:buClr>
              <a:buFont typeface="Georgia"/>
              <a:buNone/>
              <a:defRPr b="1" i="0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200"/>
              </a:spcBef>
              <a:buClr>
                <a:schemeClr val="accent3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180"/>
              </a:spcBef>
              <a:buClr>
                <a:schemeClr val="accent5"/>
              </a:buClr>
              <a:buFont typeface="Georgia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0" name="Shape 11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Shape 111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2" name="Shape 112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3" name="Shape 113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16" name="Shape 116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01752" y="6410848"/>
            <a:ext cx="3383280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hape 120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1" name="Shape 12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52400" y="152400"/>
            <a:ext cx="8833103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Georgia"/>
              <a:buNone/>
              <a:defRPr b="1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2" name="Shape 132"/>
          <p:cNvSpPr/>
          <p:nvPr>
            <p:ph idx="2" type="pic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548640" marR="0" rtl="0" algn="l">
              <a:spcBef>
                <a:spcPts val="2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91135" lvl="2" marL="822960" marR="0" rtl="0" algn="l">
              <a:spcBef>
                <a:spcPts val="2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93675" lvl="3" marL="1097280" marR="0" rtl="0" algn="l">
              <a:spcBef>
                <a:spcPts val="18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9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71450" lvl="4" marL="1371600" marR="0" rtl="0" algn="l">
              <a:spcBef>
                <a:spcPts val="18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4" name="Shape 134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5788151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1752" y="6410848"/>
            <a:ext cx="3584447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152400" y="1276742"/>
            <a:ext cx="8833103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5" name="Shape 1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01752" y="1524000"/>
            <a:ext cx="8534399" cy="459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1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Relationship Id="rId4" Type="http://schemas.openxmlformats.org/officeDocument/2006/relationships/image" Target="../media/image03.png"/><Relationship Id="rId5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subTitle"/>
          </p:nvPr>
        </p:nvSpPr>
        <p:spPr>
          <a:xfrm>
            <a:off x="1352825" y="10668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UNIT 4 LESSON 7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CULTURAL CUSTOMS</a:t>
            </a:r>
          </a:p>
          <a:p>
            <a:pPr indent="0" lvl="0" marL="0" marR="0" rtl="0" algn="ctr">
              <a:spcBef>
                <a:spcPts val="32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Shape 163"/>
          <p:cNvSpPr txBox="1"/>
          <p:nvPr>
            <p:ph type="ctrTitle"/>
          </p:nvPr>
        </p:nvSpPr>
        <p:spPr>
          <a:xfrm>
            <a:off x="711047" y="2286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b="0" i="0" lang="en-US" sz="4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The Human Mosaic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799" y="1828800"/>
            <a:ext cx="6298898" cy="473117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1724891" y="228600"/>
            <a:ext cx="6504708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Essential ?’s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01752" y="2133600"/>
            <a:ext cx="8503920" cy="3965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does the caste system of India relate to the social classes of the United States?</a:t>
            </a:r>
          </a:p>
          <a:p>
            <a:pPr indent="-274320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might government policies influence cultural customs or practices?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82" y="13853"/>
            <a:ext cx="3408217" cy="211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3885333"/>
            <a:ext cx="7464694" cy="2972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Map Items on SIM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094100" y="1371600"/>
            <a:ext cx="5714400" cy="52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795" lvl="0" marL="27432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India</a:t>
            </a:r>
          </a:p>
          <a:p>
            <a:pPr indent="-264795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Saudi Arabia</a:t>
            </a:r>
          </a:p>
          <a:p>
            <a:pPr indent="-264795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Kuwait</a:t>
            </a:r>
          </a:p>
          <a:p>
            <a:pPr indent="-264795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Afghanistan</a:t>
            </a:r>
          </a:p>
          <a:p>
            <a:pPr indent="-264795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Japan</a:t>
            </a:r>
          </a:p>
          <a:p>
            <a:pPr indent="-264795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United States</a:t>
            </a:r>
          </a:p>
          <a:p>
            <a:pPr indent="-264795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Ethiopia</a:t>
            </a:r>
          </a:p>
          <a:p>
            <a:pPr indent="-264795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China</a:t>
            </a:r>
          </a:p>
          <a:p>
            <a:pPr indent="-264795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Mexico</a:t>
            </a:r>
          </a:p>
          <a:p>
            <a:pPr indent="-264795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Thailand</a:t>
            </a:r>
          </a:p>
          <a:p>
            <a:pPr indent="-264795" lvl="0" marL="274320" marR="0" rtl="0" algn="ctr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South Korea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28" y="1371599"/>
            <a:ext cx="3648000" cy="2056800"/>
          </a:xfrm>
          <a:prstGeom prst="rect">
            <a:avLst/>
          </a:prstGeom>
          <a:solidFill>
            <a:srgbClr val="ECECEC"/>
          </a:solidFill>
          <a:ln cap="sq" cmpd="sng" w="10160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  <a:effectLst>
            <a:outerShdw blurRad="57150" kx="110000" rotWithShape="0" algn="tl" dir="7560000" dist="37500" sy="98000" ky="110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1682" y="1551708"/>
            <a:ext cx="2712001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>
            <p:ph type="title"/>
          </p:nvPr>
        </p:nvSpPr>
        <p:spPr>
          <a:xfrm>
            <a:off x="301752" y="228600"/>
            <a:ext cx="4041648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Vocabulary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152400" y="1565563"/>
            <a:ext cx="3660648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87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Caste System – Social class system in India that also divided labor.</a:t>
            </a:r>
          </a:p>
          <a:p>
            <a:pPr indent="-274320" lvl="0" marL="274320" marR="0" rtl="0" algn="l"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86487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Abaya – A loose full-length black garment that covers all body parts. Saudi Arabia</a:t>
            </a:r>
          </a:p>
          <a:p>
            <a:pPr indent="-274320" lvl="0" marL="274320" marR="0" rtl="0" algn="l"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86487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Darrah – A more traditional dress that extends from the neckline to the ankles in a straight line. Kuwait</a:t>
            </a:r>
          </a:p>
          <a:p>
            <a:pPr indent="-274320" lvl="0" marL="274320" marR="0" rtl="0" algn="l">
              <a:spcBef>
                <a:spcPts val="407"/>
              </a:spcBef>
              <a:buClr>
                <a:schemeClr val="accent1"/>
              </a:buClr>
              <a:buSzPct val="86487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Burqa – Like the Abaya but includes a face covering, leaving a small opening for the eyes. Required by Taliban, Afghanistan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6191" y="0"/>
            <a:ext cx="2999508" cy="2999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2400" y="4343400"/>
            <a:ext cx="5106084" cy="254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343400" y="228600"/>
            <a:ext cx="4492751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Vocab. Continued ☺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04800" y="2209800"/>
            <a:ext cx="8503920" cy="2816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Kimono – Originally meaning “clothing”, Traditional Japanese clothes worn for special occasions, can also indicate political class. </a:t>
            </a:r>
          </a:p>
          <a:p>
            <a:pPr indent="-274320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Taboo – Something that society deems should be prohibited or avoided.</a:t>
            </a:r>
          </a:p>
          <a:p>
            <a:pPr indent="-274320" lvl="0" marL="274320" marR="0" rtl="0" algn="l">
              <a:spcBef>
                <a:spcPts val="44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Kosher – Hebrew word for “good or proper”.  Jews believe food must be properly prepared according to certain rituals.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45" y="6926"/>
            <a:ext cx="4114800" cy="224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47" y="4787646"/>
            <a:ext cx="4133850" cy="20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4648200"/>
            <a:ext cx="4162425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Time to Draw!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Draw what an American looks like.</a:t>
            </a:r>
          </a:p>
          <a:p>
            <a:pPr indent="-274320" lvl="0" marL="27432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characteristics did you include in your picture?</a:t>
            </a:r>
          </a:p>
          <a:p>
            <a:pPr indent="-274320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Generally speaking, how does the “average American” look different from the “average person” from another region of the world?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092860"/>
            <a:ext cx="4495800" cy="276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4092858"/>
            <a:ext cx="4475017" cy="2702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Group Writing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1 paragraph, describe the culture of the United States.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Select a member of your group to read aloud to the class.</a:t>
            </a:r>
          </a:p>
        </p:txBody>
      </p:sp>
      <p:pic>
        <p:nvPicPr>
          <p:cNvPr descr="http://campus.extension.org/file.php/125/gettothepoint.jpg"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3455933"/>
            <a:ext cx="3257876" cy="340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533400"/>
            <a:ext cx="5181599" cy="160496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>
            <p:ph type="title"/>
          </p:nvPr>
        </p:nvSpPr>
        <p:spPr>
          <a:xfrm>
            <a:off x="304800" y="34635"/>
            <a:ext cx="85343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297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IR-33 Geography of Blue Jeans Discussion</a:t>
            </a:r>
          </a:p>
        </p:txBody>
      </p:sp>
      <p:pic>
        <p:nvPicPr>
          <p:cNvPr id="219" name="Shape 21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057400"/>
            <a:ext cx="4038599" cy="464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2057400"/>
            <a:ext cx="4038599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4800600" y="5117528"/>
            <a:ext cx="4038599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are Blue Jeans an example of American Culture?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would your life be different if you did not have access to denim?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does clothing indicate about the value of a culture?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Time for Work!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Complete IR-31 while using reading from IR-32 &amp; IR-34</a:t>
            </a:r>
          </a:p>
          <a:p>
            <a:pPr indent="-274320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Work individually!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2133600"/>
            <a:ext cx="5953125" cy="4724400"/>
          </a:xfrm>
          <a:prstGeom prst="rect">
            <a:avLst/>
          </a:prstGeom>
          <a:solidFill>
            <a:srgbClr val="ECECEC"/>
          </a:solidFill>
          <a:ln cap="sq" cmpd="sng" w="10160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  <a:effectLst>
            <a:outerShdw blurRad="57150" kx="110000" rotWithShape="0" algn="tl" dir="7560000" dist="37500" sy="98000" ky="110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