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9144000"/>
  <p:notesSz cx="6858000" cy="9144000"/>
  <p:embeddedFontLst>
    <p:embeddedFont>
      <p:font typeface="Book Antiqua"/>
      <p:regular r:id="rId22"/>
      <p:bold r:id="rId23"/>
      <p:italic r:id="rId24"/>
      <p:boldItalic r:id="rId25"/>
    </p:embeddedFont>
    <p:embeddedFont>
      <p:font typeface="Century Gothic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BookAntiqua-regular.fntdata"/><Relationship Id="rId21" Type="http://schemas.openxmlformats.org/officeDocument/2006/relationships/slide" Target="slides/slide17.xml"/><Relationship Id="rId24" Type="http://schemas.openxmlformats.org/officeDocument/2006/relationships/font" Target="fonts/BookAntiqua-italic.fntdata"/><Relationship Id="rId23" Type="http://schemas.openxmlformats.org/officeDocument/2006/relationships/font" Target="fonts/BookAntiqua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enturyGothic-regular.fntdata"/><Relationship Id="rId25" Type="http://schemas.openxmlformats.org/officeDocument/2006/relationships/font" Target="fonts/BookAntiqua-boldItalic.fntdata"/><Relationship Id="rId28" Type="http://schemas.openxmlformats.org/officeDocument/2006/relationships/font" Target="fonts/CenturyGothic-italic.fntdata"/><Relationship Id="rId27" Type="http://schemas.openxmlformats.org/officeDocument/2006/relationships/font" Target="fonts/CenturyGothic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enturyGothic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91440" y="101600"/>
            <a:ext cx="8961120" cy="6664959"/>
          </a:xfrm>
          <a:prstGeom prst="roundRect">
            <a:avLst>
              <a:gd fmla="val 1735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Shape 20"/>
          <p:cNvSpPr/>
          <p:nvPr/>
        </p:nvSpPr>
        <p:spPr>
          <a:xfrm>
            <a:off x="345439" y="2942601"/>
            <a:ext cx="7147931" cy="2463799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7572652" y="2944633"/>
            <a:ext cx="1190347" cy="2459736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7712714" y="3136658"/>
            <a:ext cx="910223" cy="2075688"/>
          </a:xfrm>
          <a:prstGeom prst="rect">
            <a:avLst/>
          </a:prstGeom>
          <a:solidFill>
            <a:schemeClr val="accent3">
              <a:alpha val="69803"/>
            </a:schemeClr>
          </a:solidFill>
          <a:ln cap="flat" cmpd="sng" w="9525">
            <a:solidFill>
              <a:srgbClr val="6B7C7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445483" y="3055621"/>
            <a:ext cx="6947844" cy="22453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7786825" y="4625267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 u="none" cap="none" strike="noStrik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25" name="Shape 25"/>
          <p:cNvSpPr/>
          <p:nvPr/>
        </p:nvSpPr>
        <p:spPr>
          <a:xfrm>
            <a:off x="541822" y="4559276"/>
            <a:ext cx="6755166" cy="66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538970" y="3139440"/>
            <a:ext cx="6760868" cy="2077719"/>
          </a:xfrm>
          <a:prstGeom prst="rect">
            <a:avLst/>
          </a:prstGeom>
          <a:noFill/>
          <a:ln cap="flat" cmpd="dbl" w="9525">
            <a:solidFill>
              <a:srgbClr val="6B7C7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Shape 27"/>
          <p:cNvSpPr txBox="1"/>
          <p:nvPr>
            <p:ph idx="1" type="subTitle"/>
          </p:nvPr>
        </p:nvSpPr>
        <p:spPr>
          <a:xfrm>
            <a:off x="642804" y="4648200"/>
            <a:ext cx="655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60"/>
              </a:spcBef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400"/>
              </a:spcBef>
              <a:buClr>
                <a:schemeClr val="accent2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360"/>
              </a:spcBef>
              <a:buClr>
                <a:schemeClr val="accent3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320"/>
              </a:spcBef>
              <a:buClr>
                <a:schemeClr val="accent5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280"/>
              </a:spcBef>
              <a:buClr>
                <a:schemeClr val="accent2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280"/>
              </a:spcBef>
              <a:buClr>
                <a:schemeClr val="accent3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accent4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" name="Shape 28"/>
          <p:cNvSpPr txBox="1"/>
          <p:nvPr>
            <p:ph type="ctrTitle"/>
          </p:nvPr>
        </p:nvSpPr>
        <p:spPr>
          <a:xfrm>
            <a:off x="604704" y="3227033"/>
            <a:ext cx="6629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47534C"/>
              </a:buClr>
              <a:buFont typeface="Book Antiqua"/>
              <a:buNone/>
              <a:defRPr b="0" i="0" sz="4000" u="none" cap="none" strike="noStrike">
                <a:solidFill>
                  <a:srgbClr val="47534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6B7C72"/>
              </a:buClr>
              <a:buFont typeface="Book Antiqua"/>
              <a:buNone/>
              <a:defRPr b="0" i="0" sz="35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 rot="5400000">
            <a:off x="2385218" y="-175418"/>
            <a:ext cx="43735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06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91440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37160" lvl="3" marL="128016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32080" lvl="4" marL="1554480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99060" lvl="5" marL="173736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93979" lvl="6" marL="2011679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99060" lvl="7" marL="2194560" marR="0" rtl="0" algn="l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4139" lvl="8" marL="237744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6861702" y="228600"/>
            <a:ext cx="1859279" cy="6122634"/>
          </a:xfrm>
          <a:prstGeom prst="rect">
            <a:avLst/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Shape 107"/>
          <p:cNvSpPr txBox="1"/>
          <p:nvPr>
            <p:ph type="title"/>
          </p:nvPr>
        </p:nvSpPr>
        <p:spPr>
          <a:xfrm rot="5400000">
            <a:off x="4896851" y="2547151"/>
            <a:ext cx="5788980" cy="1485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6B7C72"/>
              </a:buClr>
              <a:buFont typeface="Book Antiqua"/>
              <a:buNone/>
              <a:defRPr b="0" i="0" sz="35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 rot="5400000">
            <a:off x="647699" y="190499"/>
            <a:ext cx="5791201" cy="6172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06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91440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37160" lvl="3" marL="128016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32080" lvl="4" marL="1554480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99060" lvl="5" marL="173736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93979" lvl="6" marL="2011679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99060" lvl="7" marL="2194560" marR="0" rtl="0" algn="l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4139" lvl="8" marL="237744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6B7C72"/>
              </a:buClr>
              <a:buFont typeface="Book Antiqua"/>
              <a:buNone/>
              <a:defRPr b="0" i="0" sz="35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06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91440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37160" lvl="3" marL="128016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32080" lvl="4" marL="1554480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99060" lvl="5" marL="173736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93979" lvl="6" marL="2011679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99060" lvl="7" marL="2194560" marR="0" rtl="0" algn="l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4139" lvl="8" marL="237744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6B7C72"/>
              </a:buClr>
              <a:buFont typeface="Book Antiqua"/>
              <a:buNone/>
              <a:defRPr b="0" i="0" sz="35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26127" y="1719071"/>
            <a:ext cx="4038599" cy="44074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342900" marR="0" rtl="0" algn="l">
              <a:spcBef>
                <a:spcPts val="56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81280" lvl="1" marL="640080" marR="0" rtl="0" algn="l">
              <a:spcBef>
                <a:spcPts val="48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01600" lvl="2" marL="91440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4460" lvl="3" marL="128016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9380" lvl="4" marL="155448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73660" lvl="5" marL="173736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68579" lvl="6" marL="2011679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73660" lvl="7" marL="21945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78739" lvl="8" marL="237744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648200" y="1719071"/>
            <a:ext cx="4038599" cy="44074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342900" marR="0" rtl="0" algn="l">
              <a:spcBef>
                <a:spcPts val="56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81280" lvl="1" marL="640080" marR="0" rtl="0" algn="l">
              <a:spcBef>
                <a:spcPts val="48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01600" lvl="2" marL="91440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4460" lvl="3" marL="128016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9380" lvl="4" marL="155448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73660" lvl="5" marL="173736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68579" lvl="6" marL="2011679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73660" lvl="7" marL="21945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78739" lvl="8" marL="237744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91440" y="101600"/>
            <a:ext cx="8961120" cy="6664959"/>
          </a:xfrm>
          <a:prstGeom prst="roundRect">
            <a:avLst>
              <a:gd fmla="val 1735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Shape 46"/>
          <p:cNvSpPr/>
          <p:nvPr/>
        </p:nvSpPr>
        <p:spPr>
          <a:xfrm>
            <a:off x="451975" y="2946400"/>
            <a:ext cx="8265159" cy="2463799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567656" y="3048000"/>
            <a:ext cx="8033799" cy="22453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736456" y="3200399"/>
            <a:ext cx="7696199" cy="12954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47534C"/>
              </a:buClr>
              <a:buFont typeface="Book Antiqua"/>
              <a:buNone/>
              <a:defRPr b="0" i="0" sz="4000" u="none" cap="none" strike="noStrike">
                <a:solidFill>
                  <a:srgbClr val="47534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/>
          <p:nvPr/>
        </p:nvSpPr>
        <p:spPr>
          <a:xfrm>
            <a:off x="675495" y="4541519"/>
            <a:ext cx="7818120" cy="66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736456" y="4607510"/>
            <a:ext cx="7696199" cy="5237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360"/>
              </a:spcBef>
              <a:buClr>
                <a:schemeClr val="accent2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20"/>
              </a:spcBef>
              <a:buClr>
                <a:schemeClr val="accent3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280"/>
              </a:spcBef>
              <a:buClr>
                <a:schemeClr val="accent4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280"/>
              </a:spcBef>
              <a:buClr>
                <a:schemeClr val="accent5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280"/>
              </a:spcBef>
              <a:buClr>
                <a:schemeClr val="accent2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280"/>
              </a:spcBef>
              <a:buClr>
                <a:schemeClr val="accent3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280"/>
              </a:spcBef>
              <a:buClr>
                <a:schemeClr val="accent4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Shape 53"/>
          <p:cNvSpPr/>
          <p:nvPr/>
        </p:nvSpPr>
        <p:spPr>
          <a:xfrm>
            <a:off x="675756" y="3124200"/>
            <a:ext cx="7817599" cy="2077719"/>
          </a:xfrm>
          <a:prstGeom prst="rect">
            <a:avLst/>
          </a:prstGeom>
          <a:noFill/>
          <a:ln cap="flat" cmpd="dbl" w="9525">
            <a:solidFill>
              <a:srgbClr val="6B7C7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6B7C72"/>
              </a:buClr>
              <a:buFont typeface="Book Antiqua"/>
              <a:buNone/>
              <a:defRPr b="0" i="0" sz="35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426127" y="1722438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440"/>
              </a:spcBef>
              <a:buClr>
                <a:schemeClr val="accent1"/>
              </a:buClr>
              <a:buFont typeface="Arial"/>
              <a:buNone/>
              <a:defRPr b="1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2"/>
              </a:buClr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3"/>
              </a:buClr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5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2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3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26127" y="2438400"/>
            <a:ext cx="4040187" cy="3687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06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91440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37160" lvl="3" marL="128016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32080" lvl="4" marL="1554480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81279" lvl="6" marL="2011679" marR="0" rtl="0" algn="l">
              <a:spcBef>
                <a:spcPts val="32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91439" lvl="8" marL="237744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3" type="body"/>
          </p:nvPr>
        </p:nvSpPr>
        <p:spPr>
          <a:xfrm>
            <a:off x="4645025" y="1722438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440"/>
              </a:spcBef>
              <a:buClr>
                <a:schemeClr val="accent1"/>
              </a:buClr>
              <a:buFont typeface="Arial"/>
              <a:buNone/>
              <a:defRPr b="1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2"/>
              </a:buClr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3"/>
              </a:buClr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5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2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3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4" type="body"/>
          </p:nvPr>
        </p:nvSpPr>
        <p:spPr>
          <a:xfrm>
            <a:off x="4645025" y="2438400"/>
            <a:ext cx="4041774" cy="3687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06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91440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37160" lvl="3" marL="128016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32080" lvl="4" marL="1554480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81279" lvl="6" marL="2011679" marR="0" rtl="0" algn="l">
              <a:spcBef>
                <a:spcPts val="32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91439" lvl="8" marL="237744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6B7C72"/>
              </a:buClr>
              <a:buFont typeface="Book Antiqua"/>
              <a:buNone/>
              <a:defRPr b="0" i="0" sz="35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91440" y="101600"/>
            <a:ext cx="8961120" cy="6664959"/>
          </a:xfrm>
          <a:prstGeom prst="roundRect">
            <a:avLst>
              <a:gd fmla="val 1735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91440" y="101600"/>
            <a:ext cx="8961120" cy="6664959"/>
          </a:xfrm>
          <a:prstGeom prst="roundRect">
            <a:avLst>
              <a:gd fmla="val 1735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886200" y="685800"/>
            <a:ext cx="4572000" cy="52578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342900" marR="0" rtl="0" algn="l">
              <a:spcBef>
                <a:spcPts val="64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55880" lvl="1" marL="640080" marR="0" rtl="0" algn="l">
              <a:spcBef>
                <a:spcPts val="56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76200" lvl="2" marL="914400" marR="0" rtl="0" algn="l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1760" lvl="3" marL="12801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06680" lvl="4" marL="1554480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60960" lvl="5" marL="173736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55879" lvl="6" marL="2011679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60960" lvl="7" marL="21945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66039" lvl="8" marL="23774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81" name="Shape 81"/>
          <p:cNvSpPr/>
          <p:nvPr/>
        </p:nvSpPr>
        <p:spPr>
          <a:xfrm>
            <a:off x="560033" y="1505712"/>
            <a:ext cx="2716565" cy="3523488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676689" y="1642472"/>
            <a:ext cx="2483254" cy="3234328"/>
          </a:xfrm>
          <a:prstGeom prst="rect">
            <a:avLst/>
          </a:prstGeom>
          <a:solidFill>
            <a:srgbClr val="FFFFFF"/>
          </a:solidFill>
          <a:ln cap="flat" cmpd="dbl" w="9525">
            <a:solidFill>
              <a:srgbClr val="6B7C7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x="769000" y="2971800"/>
            <a:ext cx="2298633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3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4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5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2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accent3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4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Shape 84"/>
          <p:cNvSpPr txBox="1"/>
          <p:nvPr>
            <p:ph type="title"/>
          </p:nvPr>
        </p:nvSpPr>
        <p:spPr>
          <a:xfrm>
            <a:off x="769000" y="1734311"/>
            <a:ext cx="2298633" cy="11916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6B7C72"/>
              </a:buClr>
              <a:buFont typeface="Book Antiqua"/>
              <a:buNone/>
              <a:defRPr b="0" i="0" sz="20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91440" y="101600"/>
            <a:ext cx="8961120" cy="6664959"/>
          </a:xfrm>
          <a:prstGeom prst="roundRect">
            <a:avLst>
              <a:gd fmla="val 1735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Shape 88"/>
          <p:cNvSpPr/>
          <p:nvPr>
            <p:ph idx="2" type="pic"/>
          </p:nvPr>
        </p:nvSpPr>
        <p:spPr>
          <a:xfrm>
            <a:off x="685800" y="621437"/>
            <a:ext cx="7772400" cy="433156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accent1"/>
              </a:buClr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accent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accent3"/>
              </a:buClr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accent4"/>
              </a:buClr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accent5"/>
              </a:buClr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accent2"/>
              </a:buClr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accent3"/>
              </a:buClr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accent4"/>
              </a:buClr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91" name="Shape 91"/>
          <p:cNvSpPr/>
          <p:nvPr/>
        </p:nvSpPr>
        <p:spPr>
          <a:xfrm>
            <a:off x="685800" y="4953000"/>
            <a:ext cx="7772400" cy="1371599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761999" y="5029200"/>
            <a:ext cx="7600765" cy="12029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4" name="Shape 94"/>
          <p:cNvSpPr/>
          <p:nvPr/>
        </p:nvSpPr>
        <p:spPr>
          <a:xfrm>
            <a:off x="914400" y="5638800"/>
            <a:ext cx="7328513" cy="451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605589" y="5074919"/>
            <a:ext cx="7946135" cy="10972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956288" y="5656555"/>
            <a:ext cx="7244735" cy="401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300"/>
              </a:spcBef>
              <a:buClr>
                <a:schemeClr val="accent1"/>
              </a:buClr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3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4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5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2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accent3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4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7" name="Shape 97"/>
          <p:cNvSpPr txBox="1"/>
          <p:nvPr>
            <p:ph type="title"/>
          </p:nvPr>
        </p:nvSpPr>
        <p:spPr>
          <a:xfrm>
            <a:off x="914400" y="5105400"/>
            <a:ext cx="7328513" cy="523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6B7C72"/>
              </a:buClr>
              <a:buFont typeface="Book Antiqua"/>
              <a:buNone/>
              <a:defRPr b="0" i="0" sz="20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Shape 7"/>
          <p:cNvSpPr/>
          <p:nvPr/>
        </p:nvSpPr>
        <p:spPr>
          <a:xfrm>
            <a:off x="91440" y="101600"/>
            <a:ext cx="8961120" cy="6664959"/>
          </a:xfrm>
          <a:prstGeom prst="roundRect">
            <a:avLst>
              <a:gd fmla="val 1735" name="adj"/>
            </a:avLst>
          </a:prstGeom>
          <a:blipFill rotWithShape="1">
            <a:blip r:embed="rId1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06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91440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37160" lvl="3" marL="128016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32080" lvl="4" marL="1554480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99060" lvl="5" marL="173736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93979" lvl="6" marL="2011679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99060" lvl="7" marL="2194560" marR="0" rtl="0" algn="l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4139" lvl="8" marL="237744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2" name="Shape 12"/>
          <p:cNvSpPr/>
          <p:nvPr/>
        </p:nvSpPr>
        <p:spPr>
          <a:xfrm>
            <a:off x="274319" y="278165"/>
            <a:ext cx="8595359" cy="132588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372862" y="372862"/>
            <a:ext cx="8380519" cy="11185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Shape 14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6B7C72"/>
              </a:buClr>
              <a:buFont typeface="Book Antiqua"/>
              <a:buNone/>
              <a:defRPr b="0" i="0" sz="35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T-dM6ZpOvEE" TargetMode="External"/><Relationship Id="rId4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cnn.com/videos/world/2016/09/08/what-is-the-hajj-pilgrimage-mecca-sdg-orig.cn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subTitle"/>
          </p:nvPr>
        </p:nvSpPr>
        <p:spPr>
          <a:xfrm>
            <a:off x="2542331" y="609600"/>
            <a:ext cx="40132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VOLUME 4 LESSON 5</a:t>
            </a:r>
          </a:p>
          <a:p>
            <a:pPr indent="0" lvl="0" marL="0" marR="0" rtl="0" algn="ctr">
              <a:spcBef>
                <a:spcPts val="32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RELIGION?</a:t>
            </a:r>
          </a:p>
        </p:txBody>
      </p:sp>
      <p:sp>
        <p:nvSpPr>
          <p:cNvPr id="117" name="Shape 117"/>
          <p:cNvSpPr txBox="1"/>
          <p:nvPr>
            <p:ph type="ctrTitle"/>
          </p:nvPr>
        </p:nvSpPr>
        <p:spPr>
          <a:xfrm>
            <a:off x="2542331" y="381000"/>
            <a:ext cx="4013200" cy="345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Book Antiqua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NEW LEFT HAND SIDE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836089"/>
            <a:ext cx="8611427" cy="360027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2057400" y="1600200"/>
            <a:ext cx="469942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Title: Religion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Date: 1/24/2017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6B7C72"/>
              </a:buClr>
              <a:buSzPct val="25000"/>
              <a:buFont typeface="Book Antiqua"/>
              <a:buNone/>
            </a:pPr>
            <a:r>
              <a:rPr b="0" i="0" lang="en-US" sz="35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rPr>
              <a:t>VOCAB - JUDAISM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381000" y="1524000"/>
            <a:ext cx="82296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Arial"/>
              <a:buChar char="•"/>
            </a:pPr>
            <a:r>
              <a:rPr b="1" i="0" lang="en-US" sz="204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Judaism</a:t>
            </a:r>
            <a:r>
              <a:rPr b="0" i="0" lang="en-US" sz="204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2000 BC, one of the oldest religions in the world, follows God of Abraham</a:t>
            </a:r>
          </a:p>
          <a:p>
            <a:pPr indent="-228600" lvl="0" marL="342900" marR="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Arial"/>
              <a:buChar char="•"/>
            </a:pPr>
            <a:r>
              <a:rPr b="1" i="0" lang="en-US" sz="204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Promised Land </a:t>
            </a:r>
            <a:r>
              <a:rPr b="0" i="0" lang="en-US" sz="204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Land near Israel that was “promised” to Jews by God</a:t>
            </a:r>
          </a:p>
          <a:p>
            <a:pPr indent="-228600" lvl="0" marL="342900" marR="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Arial"/>
              <a:buChar char="•"/>
            </a:pPr>
            <a:r>
              <a:rPr b="1" i="0" lang="en-US" sz="204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Orthodox Je</a:t>
            </a:r>
            <a:r>
              <a:rPr b="0" i="0" lang="en-US" sz="204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 – most traditional representation of Jewish faith</a:t>
            </a:r>
          </a:p>
          <a:p>
            <a:pPr indent="-228600" lvl="0" marL="342900" marR="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Arial"/>
              <a:buChar char="•"/>
            </a:pPr>
            <a:r>
              <a:rPr b="1" i="0" lang="en-US" sz="204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Reform Jew </a:t>
            </a:r>
            <a:r>
              <a:rPr b="0" i="0" lang="en-US" sz="204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most liberal “open-minded” Jews</a:t>
            </a:r>
          </a:p>
          <a:p>
            <a:pPr indent="-228600" lvl="0" marL="342900" marR="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Arial"/>
              <a:buChar char="•"/>
            </a:pPr>
            <a:r>
              <a:rPr b="1" i="0" lang="en-US" sz="204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Conservative Jew </a:t>
            </a:r>
            <a:r>
              <a:rPr b="0" i="0" lang="en-US" sz="204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in the middle, follows some old guidelines and some new</a:t>
            </a:r>
          </a:p>
          <a:p>
            <a:pPr indent="-228600" lvl="0" marL="342900" marR="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Arial"/>
              <a:buChar char="•"/>
            </a:pPr>
            <a:r>
              <a:rPr b="1" i="0" lang="en-US" sz="204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Ethical Monotheism </a:t>
            </a:r>
            <a:r>
              <a:rPr b="0" i="0" lang="en-US" sz="204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Revolutionary belief of ONE God</a:t>
            </a:r>
          </a:p>
          <a:p>
            <a:pPr indent="-228600" lvl="0" marL="342900" marR="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Arial"/>
              <a:buChar char="•"/>
            </a:pPr>
            <a:r>
              <a:rPr b="1" i="0" lang="en-US" sz="204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Torah</a:t>
            </a:r>
            <a:r>
              <a:rPr b="0" i="0" lang="en-US" sz="204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Sacred Book handed down from Moses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1" i="0" lang="en-US" sz="170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Talmud</a:t>
            </a:r>
            <a:r>
              <a:rPr b="0" i="0" lang="en-US" sz="1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Written history of Judaism</a:t>
            </a:r>
          </a:p>
          <a:p>
            <a:pPr indent="-228600" lvl="0" marL="342900" marR="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Arial"/>
              <a:buChar char="•"/>
            </a:pPr>
            <a:r>
              <a:rPr b="1" i="0" lang="en-US" sz="204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 or Bat Mitzvah </a:t>
            </a:r>
            <a:r>
              <a:rPr b="0" i="0" lang="en-US" sz="204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Boys and Girls become sons and daughters of the Commandments and vow to obey</a:t>
            </a:r>
          </a:p>
          <a:p>
            <a:pPr indent="-228600" lvl="0" marL="342900" marR="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Arial"/>
              <a:buChar char="•"/>
            </a:pPr>
            <a:r>
              <a:rPr b="1" i="0" lang="en-US" sz="204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Deity</a:t>
            </a:r>
            <a:r>
              <a:rPr b="0" i="0" lang="en-US" sz="204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God</a:t>
            </a:r>
          </a:p>
          <a:p>
            <a:pPr indent="-228600" lvl="0" marL="342900" marR="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Arial"/>
              <a:buChar char="•"/>
            </a:pPr>
            <a:r>
              <a:rPr b="1" i="0" lang="en-US" sz="204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Founder</a:t>
            </a:r>
            <a:r>
              <a:rPr b="0" i="0" lang="en-US" sz="204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Abraham</a:t>
            </a:r>
          </a:p>
          <a:p>
            <a:pPr indent="-228600" lvl="0" marL="342900" marR="0" rtl="0" algn="l">
              <a:lnSpc>
                <a:spcPct val="90000"/>
              </a:lnSpc>
              <a:spcBef>
                <a:spcPts val="408"/>
              </a:spcBef>
              <a:buClr>
                <a:schemeClr val="accent1"/>
              </a:buClr>
              <a:buSzPct val="102000"/>
              <a:buFont typeface="Arial"/>
              <a:buChar char="•"/>
            </a:pPr>
            <a:r>
              <a:rPr b="1" i="0" lang="en-US" sz="204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Rules</a:t>
            </a:r>
            <a:r>
              <a:rPr b="0" i="0" lang="en-US" sz="204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10 commandments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6B7C72"/>
              </a:buClr>
              <a:buSzPct val="25000"/>
              <a:buFont typeface="Book Antiqua"/>
              <a:buNone/>
            </a:pPr>
            <a:r>
              <a:rPr b="0" i="0" lang="en-US" sz="35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rPr>
              <a:t>VOCAB - BUDDHISM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457200" y="17526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Char char="•"/>
            </a:pPr>
            <a:r>
              <a:rPr b="1" i="0" lang="en-US" sz="222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Buddhism</a:t>
            </a:r>
            <a:r>
              <a:rPr b="0" i="0" lang="en-US" sz="222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500 BC, originally a branch off of Hinduism, found in SE Asia, no god, teacher or leader is Buddha</a:t>
            </a:r>
          </a:p>
          <a:p>
            <a:pPr indent="-228600" lvl="0" marL="342900" marR="0" rtl="0" algn="l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Char char="•"/>
            </a:pPr>
            <a:r>
              <a:rPr b="1" i="0" lang="en-US" sz="222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Nobel truths – </a:t>
            </a:r>
          </a:p>
          <a:p>
            <a:pPr indent="-5080" lvl="1" marL="411480" marR="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b="0" i="0" lang="en-US" sz="185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1) Life is suffering, 2) Suffering is from desire, 3) stop suffering by ending desire, 4) follow the 8fold path to enlightenment</a:t>
            </a:r>
          </a:p>
          <a:p>
            <a:pPr indent="-228600" lvl="0" marL="342900" marR="0" rtl="0" algn="l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Char char="•"/>
            </a:pPr>
            <a:r>
              <a:rPr b="1" i="0" lang="en-US" sz="222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Eight Fold Path </a:t>
            </a:r>
            <a:r>
              <a:rPr b="0" i="0" lang="en-US" sz="222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Rules to live by, similar to 10 commandments</a:t>
            </a:r>
          </a:p>
          <a:p>
            <a:pPr indent="-228600" lvl="0" marL="342900" marR="0" rtl="0" algn="l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Char char="•"/>
            </a:pPr>
            <a:r>
              <a:rPr b="1" i="0" lang="en-US" sz="222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Tripitaka</a:t>
            </a:r>
            <a:r>
              <a:rPr b="0" i="0" lang="en-US" sz="222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Sacred text of Buddhists </a:t>
            </a:r>
          </a:p>
          <a:p>
            <a:pPr indent="-228600" lvl="0" marL="342900" marR="0" rtl="0" algn="l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Char char="•"/>
            </a:pPr>
            <a:r>
              <a:rPr b="1" i="0" lang="en-US" sz="222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Reincarnation</a:t>
            </a:r>
            <a:r>
              <a:rPr b="0" i="0" lang="en-US" sz="222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rebirth of the soul into another life form</a:t>
            </a:r>
          </a:p>
          <a:p>
            <a:pPr indent="-228600" lvl="0" marL="342900" marR="0" rtl="0" algn="l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Char char="•"/>
            </a:pPr>
            <a:r>
              <a:rPr b="1" i="0" lang="en-US" sz="222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Meditation</a:t>
            </a:r>
            <a:r>
              <a:rPr b="0" i="0" lang="en-US" sz="222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Silent period of reflection or prayer</a:t>
            </a:r>
          </a:p>
          <a:p>
            <a:pPr indent="-228600" lvl="0" marL="342900" marR="0" rtl="0" algn="l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Char char="•"/>
            </a:pPr>
            <a:r>
              <a:rPr b="1" i="0" lang="en-US" sz="222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Deity</a:t>
            </a:r>
            <a:r>
              <a:rPr b="0" i="0" lang="en-US" sz="222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Umm, kinda none</a:t>
            </a:r>
          </a:p>
          <a:p>
            <a:pPr indent="-228600" lvl="0" marL="342900" marR="0" rtl="0" algn="l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Char char="•"/>
            </a:pPr>
            <a:r>
              <a:rPr b="1" i="0" lang="en-US" sz="222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Founder</a:t>
            </a:r>
            <a:r>
              <a:rPr b="0" i="0" lang="en-US" sz="222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Buddha (Siddhartha Gautama)</a:t>
            </a:r>
          </a:p>
          <a:p>
            <a:pPr indent="-228600" lvl="0" marL="342900" marR="0" rtl="0" algn="l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Char char="•"/>
            </a:pPr>
            <a:r>
              <a:rPr b="1" i="0" lang="en-US" sz="222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Dalai Lama </a:t>
            </a:r>
            <a:r>
              <a:rPr b="0" i="0" lang="en-US" sz="222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Political Leader of Buddhism</a:t>
            </a:r>
          </a:p>
          <a:p>
            <a:pPr indent="-228600" lvl="0" marL="342900" marR="0" rtl="0" algn="l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342900" marR="0" rtl="0" algn="l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342900" marR="0" rtl="0" algn="l">
              <a:spcBef>
                <a:spcPts val="444"/>
              </a:spcBef>
              <a:buClr>
                <a:schemeClr val="accent1"/>
              </a:buClr>
              <a:buSzPct val="100909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6B7C72"/>
              </a:buClr>
              <a:buSzPct val="25000"/>
              <a:buFont typeface="Book Antiqua"/>
              <a:buNone/>
            </a:pPr>
            <a:r>
              <a:rPr b="0" i="0" lang="en-US" sz="35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rPr>
              <a:t>VOCAB - HINDUISM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457200" y="1524000"/>
            <a:ext cx="82296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i="0" lang="en-US" sz="240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Hinduism</a:t>
            </a: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1500 BC, started in India, 13% of the worlds population, polytheistic, caste system</a:t>
            </a:r>
          </a:p>
          <a:p>
            <a:pPr indent="-2286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i="0" lang="en-US" sz="240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Brahma</a:t>
            </a: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The creator, main God, the bull</a:t>
            </a:r>
          </a:p>
          <a:p>
            <a:pPr indent="-2286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i="0" lang="en-US" sz="240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Shiva</a:t>
            </a: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The destroyer, God of death</a:t>
            </a:r>
          </a:p>
          <a:p>
            <a:pPr indent="-2286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i="0" lang="en-US" sz="240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Vishnu</a:t>
            </a: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The preserver, God of rebirth</a:t>
            </a:r>
          </a:p>
          <a:p>
            <a:pPr indent="-2286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i="0" lang="en-US" sz="240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Vedas</a:t>
            </a: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sacred text, collection of works passed down from the Gods</a:t>
            </a:r>
          </a:p>
          <a:p>
            <a:pPr indent="-2286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i="0" lang="en-US" sz="240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Dharma</a:t>
            </a: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following your path and doing your job well (or else)</a:t>
            </a:r>
          </a:p>
          <a:p>
            <a:pPr indent="-2286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i="0" lang="en-US" sz="240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Karma</a:t>
            </a: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actions you take toward others (golden rule)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6B7C72"/>
              </a:buClr>
              <a:buSzPct val="25000"/>
              <a:buFont typeface="Book Antiqua"/>
              <a:buNone/>
            </a:pPr>
            <a:r>
              <a:rPr b="0" i="0" lang="en-US" sz="35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rPr>
              <a:t>CASTE SYSTEM</a:t>
            </a:r>
          </a:p>
        </p:txBody>
      </p:sp>
      <p:pic>
        <p:nvPicPr>
          <p:cNvPr id="193" name="Shape 19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176" y="1905000"/>
            <a:ext cx="7619999" cy="426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6B7C72"/>
              </a:buClr>
              <a:buSzPct val="25000"/>
              <a:buFont typeface="Book Antiqua"/>
              <a:buNone/>
            </a:pPr>
            <a:r>
              <a:rPr b="0" i="0" lang="en-US" sz="35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rPr>
              <a:t>VOCAB - SIKHISM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i="0" lang="en-US" sz="240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Sikhism</a:t>
            </a: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1650 AD, smallest universal religion, disciples of the Guru, monotheistic</a:t>
            </a:r>
          </a:p>
          <a:p>
            <a:pPr indent="-2286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i="0" lang="en-US" sz="240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Guru</a:t>
            </a: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religious leader that has received divine inspiration</a:t>
            </a:r>
          </a:p>
          <a:p>
            <a:pPr indent="-2286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i="0" lang="en-US" sz="240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Guru Granth </a:t>
            </a: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Sacred Text, collection of poems and stories to give instructions on how to live life</a:t>
            </a:r>
          </a:p>
          <a:p>
            <a:pPr indent="-2286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i="0" lang="en-US" sz="240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Tenets of Sikhism </a:t>
            </a: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Rules to live by</a:t>
            </a:r>
          </a:p>
          <a:p>
            <a:pPr indent="-2286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i="0" lang="en-US" sz="240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Creator </a:t>
            </a: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Their Deity, Similar to Brahma (the God of Hindus)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2514600" y="0"/>
            <a:ext cx="4114800" cy="701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6B7C72"/>
              </a:buClr>
              <a:buSzPct val="25000"/>
              <a:buFont typeface="Book Antiqua"/>
              <a:buNone/>
            </a:pPr>
            <a:r>
              <a:rPr b="0" i="0" lang="en-US" sz="24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rPr>
              <a:t>CLASS DISCUSSION</a:t>
            </a:r>
          </a:p>
        </p:txBody>
      </p:sp>
      <p:pic>
        <p:nvPicPr>
          <p:cNvPr id="205" name="Shape 20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5244" r="0" t="0"/>
          <a:stretch/>
        </p:blipFill>
        <p:spPr>
          <a:xfrm>
            <a:off x="152400" y="847688"/>
            <a:ext cx="4038599" cy="598260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>
            <p:ph idx="2" type="body"/>
          </p:nvPr>
        </p:nvSpPr>
        <p:spPr>
          <a:xfrm>
            <a:off x="4648200" y="1719071"/>
            <a:ext cx="4038599" cy="44074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Book Antiqua"/>
              <a:buAutoNum type="arabicPeriod"/>
            </a:pPr>
            <a:r>
              <a:rPr b="0" i="0" lang="en-US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have you seen these before?</a:t>
            </a:r>
          </a:p>
          <a:p>
            <a:pPr indent="-457200" lvl="0" marL="457200" marR="0" rtl="0" algn="l">
              <a:spcBef>
                <a:spcPts val="560"/>
              </a:spcBef>
              <a:buClr>
                <a:schemeClr val="accent1"/>
              </a:buClr>
              <a:buSzPct val="100000"/>
              <a:buFont typeface="Book Antiqua"/>
              <a:buAutoNum type="arabicPeriod"/>
            </a:pPr>
            <a:r>
              <a:rPr b="0" i="0" lang="en-US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questions do you have about these pictures?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6B7C72"/>
              </a:buClr>
              <a:buSzPct val="25000"/>
              <a:buFont typeface="Book Antiqua"/>
              <a:buNone/>
            </a:pPr>
            <a:r>
              <a:rPr b="0" i="0" lang="en-US" sz="24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rPr>
              <a:t>AS A CLASS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❖"/>
            </a:pPr>
            <a:r>
              <a:rPr b="0" i="0" lang="en-US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Using IR-23 (reading) and your Chart</a:t>
            </a:r>
          </a:p>
          <a:p>
            <a:pPr indent="-457200" lvl="0" marL="457200" marR="0" rtl="0" algn="l"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❖"/>
            </a:pPr>
            <a:r>
              <a:rPr b="0" i="0" lang="en-US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Fill in IR-22: Outline summary of 6 Major Religions</a:t>
            </a: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3359644"/>
            <a:ext cx="3829050" cy="2940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2590800" y="457200"/>
            <a:ext cx="4114800" cy="701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6B7C72"/>
              </a:buClr>
              <a:buSzPct val="25000"/>
              <a:buFont typeface="Book Antiqua"/>
              <a:buNone/>
            </a:pPr>
            <a:r>
              <a:rPr b="0" i="0" lang="en-US" sz="24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rPr>
              <a:t>INDIVIDUAL WORK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457200" y="1414791"/>
            <a:ext cx="8229600" cy="4075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Using IR-23 complete:</a:t>
            </a: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Book Antiqua"/>
              <a:buAutoNum type="arabicPeriod"/>
            </a:pP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IR-24 – Religious Table</a:t>
            </a: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Book Antiqua"/>
              <a:buAutoNum type="arabicPeriod"/>
            </a:pP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IR-25 &amp; 26 – Venn Diagrams</a:t>
            </a:r>
          </a:p>
          <a:p>
            <a:pPr indent="-457200" lvl="0" marL="4572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Book Antiqua"/>
              <a:buAutoNum type="arabicPeriod"/>
            </a:pP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IR-27 Multiple Choice</a:t>
            </a: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3200400"/>
            <a:ext cx="6524758" cy="3671454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6B7C72"/>
              </a:buClr>
              <a:buSzPct val="25000"/>
              <a:buFont typeface="Book Antiqua"/>
              <a:buNone/>
            </a:pPr>
            <a:r>
              <a:rPr b="0" i="0" lang="en-US" sz="35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rPr>
              <a:t>OBJECTIVES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 Objective:</a:t>
            </a: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Describe, compare and contrast major world religions including animism, Buddhism, Christianity, Hinduism, Islam, Judaism, and Sikhism, and their spatial distribution through the world.</a:t>
            </a:r>
          </a:p>
          <a:p>
            <a:pPr indent="-2286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Language Objective:</a:t>
            </a: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I will discuss, write about, and identify different aspects of world religion using the vocab terms:</a:t>
            </a:r>
          </a:p>
          <a:p>
            <a:pPr indent="0" lvl="0" marL="114300" marR="0" rtl="0" algn="l">
              <a:spcBef>
                <a:spcPts val="480"/>
              </a:spcBef>
              <a:buClr>
                <a:schemeClr val="accent1"/>
              </a:buClr>
              <a:buSzPct val="25000"/>
              <a:buFont typeface="Arial"/>
              <a:buNone/>
            </a:pPr>
            <a:b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2305024"/>
            <a:ext cx="7467600" cy="456821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31" name="Shape 131"/>
          <p:cNvSpPr txBox="1"/>
          <p:nvPr>
            <p:ph type="title"/>
          </p:nvPr>
        </p:nvSpPr>
        <p:spPr>
          <a:xfrm>
            <a:off x="2496463" y="152400"/>
            <a:ext cx="4114800" cy="701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6B7C72"/>
              </a:buClr>
              <a:buSzPct val="25000"/>
              <a:buFont typeface="Book Antiqua"/>
              <a:buNone/>
            </a:pPr>
            <a:r>
              <a:rPr b="0" i="0" lang="en-US" sz="24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rPr>
              <a:t>ESSENTIAL ?’S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0" y="762000"/>
            <a:ext cx="9143998" cy="4075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Book Antiqua"/>
              <a:buAutoNum type="arabicPeriod" startAt="12"/>
            </a:pP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 differences between universal and ethnic religion?</a:t>
            </a:r>
          </a:p>
          <a:p>
            <a:pPr indent="-457200" lvl="0" marL="45720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Book Antiqua"/>
              <a:buAutoNum type="arabicPeriod" startAt="12"/>
            </a:pP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similarities are there in the diffusion of religions from their hearth?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2590800" y="152400"/>
            <a:ext cx="4114800" cy="701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6B7C72"/>
              </a:buClr>
              <a:buSzPct val="25000"/>
              <a:buFont typeface="Book Antiqua"/>
              <a:buNone/>
            </a:pPr>
            <a:r>
              <a:rPr b="0" i="0" lang="en-US" sz="24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rPr>
              <a:t>MUSIC ANALYSIS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457200" y="914400"/>
            <a:ext cx="8229600" cy="4075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❖"/>
            </a:pPr>
            <a:r>
              <a:rPr b="0" i="0" lang="en-US" sz="24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https://www.youtube.com/watch?v=T-dM6ZpOvEE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your opinions on religious expression?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did this song make you reflect on your own religious beliefs?</a:t>
            </a:r>
          </a:p>
          <a:p>
            <a:pPr indent="-3429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some religious beliefs universal?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3600" y="3505200"/>
            <a:ext cx="5410200" cy="2823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6B7C72"/>
              </a:buClr>
              <a:buSzPct val="25000"/>
              <a:buFont typeface="Book Antiqua"/>
              <a:buNone/>
            </a:pPr>
            <a:r>
              <a:rPr b="0" i="0" lang="en-US" sz="35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rPr>
              <a:t>PRE-READING QUESTIONS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 at the Anticipation Guide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</a:t>
            </a:r>
            <a:r>
              <a:rPr b="1" i="0" lang="en-US" sz="200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0" i="0" lang="en-US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for Agree 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</a:t>
            </a:r>
            <a:r>
              <a:rPr b="1" i="0" lang="en-US" sz="200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b="0" i="0" lang="en-US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for Disagree </a:t>
            </a:r>
          </a:p>
          <a:p>
            <a:pPr indent="-233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of the statements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6B7C72"/>
              </a:buClr>
              <a:buSzPct val="25000"/>
              <a:buFont typeface="Book Antiqua"/>
              <a:buNone/>
            </a:pPr>
            <a:r>
              <a:rPr b="0" i="0" lang="en-US" sz="35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rPr>
              <a:t>VOCABULARY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1219200" y="2057400"/>
            <a:ext cx="7391399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749"/>
              <a:buFont typeface="Arial"/>
              <a:buChar char="•"/>
            </a:pPr>
            <a:r>
              <a:rPr b="1" i="0" lang="en-US" sz="2015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Religion</a:t>
            </a:r>
            <a:r>
              <a:rPr b="0" i="0" lang="en-US" sz="2015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set of beliefs attempting to answer life’s ultimate questions:</a:t>
            </a:r>
          </a:p>
          <a:p>
            <a:pPr indent="0" lvl="0" marL="342900" marR="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-US" sz="2015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Why are we here?    What happens after death?</a:t>
            </a:r>
          </a:p>
          <a:p>
            <a:pPr indent="-228600" lvl="0" marL="342900" marR="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ct val="100749"/>
              <a:buFont typeface="Arial"/>
              <a:buChar char="•"/>
            </a:pPr>
            <a:r>
              <a:rPr b="1" i="0" lang="en-US" sz="2015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Atheists</a:t>
            </a:r>
            <a:r>
              <a:rPr b="0" i="0" lang="en-US" sz="2015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Belief in no God</a:t>
            </a:r>
          </a:p>
          <a:p>
            <a:pPr indent="-228600" lvl="0" marL="342900" marR="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ct val="100749"/>
              <a:buFont typeface="Arial"/>
              <a:buChar char="•"/>
            </a:pPr>
            <a:r>
              <a:rPr b="1" i="0" lang="en-US" sz="2015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Monotheist</a:t>
            </a:r>
            <a:r>
              <a:rPr b="0" i="0" lang="en-US" sz="2015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belief in 1 God</a:t>
            </a:r>
          </a:p>
          <a:p>
            <a:pPr indent="-228600" lvl="0" marL="342900" marR="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ct val="100749"/>
              <a:buFont typeface="Arial"/>
              <a:buChar char="•"/>
            </a:pPr>
            <a:r>
              <a:rPr b="1" i="0" lang="en-US" sz="2015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Polytheist</a:t>
            </a:r>
            <a:r>
              <a:rPr b="0" i="0" lang="en-US" sz="2015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Belief in many Gods</a:t>
            </a:r>
          </a:p>
          <a:p>
            <a:pPr indent="-228600" lvl="0" marL="342900" marR="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ct val="100749"/>
              <a:buFont typeface="Arial"/>
              <a:buChar char="•"/>
            </a:pPr>
            <a:r>
              <a:rPr b="1" i="0" lang="en-US" sz="2015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Agnostic</a:t>
            </a:r>
            <a:r>
              <a:rPr b="0" i="0" lang="en-US" sz="2015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Belief in a high power, but no affiliation to a religion</a:t>
            </a:r>
          </a:p>
          <a:p>
            <a:pPr indent="-228600" lvl="0" marL="342900" marR="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ct val="100749"/>
              <a:buFont typeface="Arial"/>
              <a:buChar char="•"/>
            </a:pPr>
            <a:r>
              <a:rPr b="1" i="0" lang="en-US" sz="2015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Universal</a:t>
            </a:r>
            <a:r>
              <a:rPr b="0" i="0" lang="en-US" sz="2015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i="0" lang="en-US" sz="2015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Religion</a:t>
            </a:r>
            <a:r>
              <a:rPr b="0" i="0" lang="en-US" sz="2015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try to appeal to any and all people</a:t>
            </a:r>
          </a:p>
          <a:p>
            <a:pPr indent="-228600" lvl="0" marL="342900" marR="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ct val="100749"/>
              <a:buFont typeface="Arial"/>
              <a:buChar char="•"/>
            </a:pPr>
            <a:r>
              <a:rPr b="1" i="0" lang="en-US" sz="2015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Ethnic</a:t>
            </a:r>
            <a:r>
              <a:rPr b="0" i="0" lang="en-US" sz="2015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i="0" lang="en-US" sz="2015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Religion</a:t>
            </a:r>
            <a:r>
              <a:rPr b="0" i="0" lang="en-US" sz="2015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Based on a set of physical characteristics and have limited distribution patterns </a:t>
            </a:r>
          </a:p>
          <a:p>
            <a:pPr indent="0" lvl="0" marL="114300" marR="0" rtl="0" algn="l">
              <a:lnSpc>
                <a:spcPct val="80000"/>
              </a:lnSpc>
              <a:spcBef>
                <a:spcPts val="372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186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6B7C72"/>
              </a:buClr>
              <a:buSzPct val="25000"/>
              <a:buFont typeface="Book Antiqua"/>
              <a:buNone/>
            </a:pPr>
            <a:r>
              <a:rPr b="0" i="0" lang="en-US" sz="35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rPr>
              <a:t>VOCABULARY - CHRISTIANITY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Christianity</a:t>
            </a: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33 AD, follow the teachings of Jesus Christ and God</a:t>
            </a:r>
          </a:p>
          <a:p>
            <a:pPr indent="-2286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Sacred</a:t>
            </a: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Space</a:t>
            </a: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Religious grounds or church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Church – building for worship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Basilica – Catholic housing of the Pope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Cathedral – Catholic housing of a bishop</a:t>
            </a:r>
          </a:p>
          <a:p>
            <a:pPr indent="-2286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Holy</a:t>
            </a: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bible</a:t>
            </a: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Sacred text of Christianity</a:t>
            </a:r>
          </a:p>
          <a:p>
            <a:pPr indent="-2286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– Jerusalem</a:t>
            </a:r>
          </a:p>
          <a:p>
            <a:pPr indent="-2286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Founder? </a:t>
            </a: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 Jesus and 12 Disciples </a:t>
            </a:r>
          </a:p>
          <a:p>
            <a:pPr indent="-2286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Deity</a:t>
            </a: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God, Jesus, Holy Ghost</a:t>
            </a:r>
          </a:p>
          <a:p>
            <a:pPr indent="-2286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6B7C72"/>
              </a:buClr>
              <a:buSzPct val="25000"/>
              <a:buFont typeface="Book Antiqua"/>
              <a:buNone/>
            </a:pPr>
            <a:r>
              <a:rPr b="0" i="0" lang="en-US" sz="35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rPr>
              <a:t>VOCAB - ISLAM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Char char="•"/>
            </a:pPr>
            <a:r>
              <a:rPr b="1" i="0" lang="en-US" sz="222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Islam</a:t>
            </a:r>
            <a:r>
              <a:rPr b="0" i="0" lang="en-US" sz="222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622 AD, followers of the prophet Mohammad and the God Allah. </a:t>
            </a:r>
          </a:p>
          <a:p>
            <a:pPr indent="-228600" lvl="0" marL="34290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Char char="•"/>
            </a:pPr>
            <a:r>
              <a:rPr b="1" i="0" lang="en-US" sz="222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Muslims</a:t>
            </a:r>
            <a:r>
              <a:rPr b="0" i="0" lang="en-US" sz="222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followers of Islam – translation “one who submits” </a:t>
            </a:r>
          </a:p>
          <a:p>
            <a:pPr indent="-228600" lvl="0" marL="34290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Char char="•"/>
            </a:pPr>
            <a:r>
              <a:rPr b="1" i="0" lang="en-US" sz="222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Sunni</a:t>
            </a:r>
            <a:r>
              <a:rPr b="0" i="0" lang="en-US" sz="222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Majority branch of Islam found all over</a:t>
            </a:r>
          </a:p>
          <a:p>
            <a:pPr indent="-228600" lvl="0" marL="34290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Char char="•"/>
            </a:pPr>
            <a:r>
              <a:rPr b="1" i="0" lang="en-US" sz="222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Shi’a</a:t>
            </a:r>
            <a:r>
              <a:rPr b="0" i="0" lang="en-US" sz="222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minority branch found mainly in Iran</a:t>
            </a:r>
          </a:p>
          <a:p>
            <a:pPr indent="-228600" lvl="0" marL="34290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Char char="•"/>
            </a:pPr>
            <a:r>
              <a:rPr b="1" i="0" lang="en-US" sz="222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Mosque</a:t>
            </a:r>
            <a:r>
              <a:rPr b="0" i="0" lang="en-US" sz="222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building of worship and prayers</a:t>
            </a:r>
          </a:p>
          <a:p>
            <a:pPr indent="-228600" lvl="0" marL="34290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Char char="•"/>
            </a:pPr>
            <a:r>
              <a:rPr b="1" i="0" lang="en-US" sz="222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Qur’an</a:t>
            </a:r>
            <a:r>
              <a:rPr b="0" i="0" lang="en-US" sz="222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sacred texts of Islam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Suras – chapters of the Koran</a:t>
            </a:r>
          </a:p>
          <a:p>
            <a:pPr indent="-228600" lvl="0" marL="34290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Char char="•"/>
            </a:pPr>
            <a:r>
              <a:rPr b="1" i="0" lang="en-US" sz="222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Hajj</a:t>
            </a:r>
            <a:r>
              <a:rPr b="0" i="0" lang="en-US" sz="222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Religious pilgrimage</a:t>
            </a:r>
          </a:p>
          <a:p>
            <a:pPr indent="-228600" lvl="0" marL="34290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Char char="•"/>
            </a:pPr>
            <a:r>
              <a:rPr b="1" i="0" lang="en-US" sz="222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Ramadan</a:t>
            </a:r>
            <a:r>
              <a:rPr b="0" i="0" lang="en-US" sz="222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religious time of fasting </a:t>
            </a:r>
          </a:p>
          <a:p>
            <a:pPr indent="-228600" lvl="0" marL="34290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Char char="•"/>
            </a:pPr>
            <a:r>
              <a:rPr b="1" i="0" lang="en-US" sz="222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Deity</a:t>
            </a:r>
            <a:r>
              <a:rPr b="0" i="0" lang="en-US" sz="222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Allah, Mohammad</a:t>
            </a:r>
          </a:p>
          <a:p>
            <a:pPr indent="-228600" lvl="0" marL="34290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Char char="•"/>
            </a:pPr>
            <a:r>
              <a:rPr b="1" i="0" lang="en-US" sz="222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Home</a:t>
            </a:r>
            <a:r>
              <a:rPr b="0" i="0" lang="en-US" sz="222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Mecca</a:t>
            </a:r>
          </a:p>
          <a:p>
            <a:pPr indent="-228600" lvl="0" marL="34290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34290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342900" marR="0" rtl="0" algn="l">
              <a:lnSpc>
                <a:spcPct val="80000"/>
              </a:lnSpc>
              <a:spcBef>
                <a:spcPts val="444"/>
              </a:spcBef>
              <a:buClr>
                <a:schemeClr val="accent1"/>
              </a:buClr>
              <a:buSzPct val="100909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6B7C72"/>
              </a:buClr>
              <a:buSzPct val="25000"/>
              <a:buFont typeface="Book Antiqua"/>
              <a:buNone/>
            </a:pPr>
            <a:r>
              <a:rPr b="0" i="0" lang="en-US" sz="35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rPr>
              <a:t>VOCAB - ISLAM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 pillars of faith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Shahadah: sincerely reciting the Muslim profession of faith.</a:t>
            </a:r>
          </a:p>
          <a:p>
            <a:pPr indent="-22860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Like a pledge of allegiance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Salat: performing ritual prayers in the proper way five times each day.</a:t>
            </a:r>
          </a:p>
          <a:p>
            <a:pPr indent="-22860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Facing Mecca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Zakat: paying an alms (or charity) tax to benefit the poor and the needy.</a:t>
            </a:r>
          </a:p>
          <a:p>
            <a:pPr indent="-22860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Offering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Sawm: fasting during the month of Ramadan.</a:t>
            </a:r>
          </a:p>
          <a:p>
            <a:pPr indent="-22860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Cannot eat during Daylight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•"/>
            </a:pPr>
            <a:r>
              <a:rPr b="0" i="0" lang="en-US" sz="2000" u="sng" cap="none" strike="noStrike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Hajj: pilgrimage to Mecca.</a:t>
            </a:r>
          </a:p>
          <a:p>
            <a:pPr indent="-5080" lvl="1" marL="411480" marR="0" rtl="0" algn="l">
              <a:spcBef>
                <a:spcPts val="400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pothecary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